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313" r:id="rId4"/>
    <p:sldId id="258" r:id="rId5"/>
    <p:sldId id="264" r:id="rId6"/>
    <p:sldId id="266" r:id="rId7"/>
    <p:sldId id="268" r:id="rId8"/>
    <p:sldId id="270" r:id="rId9"/>
    <p:sldId id="272" r:id="rId10"/>
    <p:sldId id="326" r:id="rId11"/>
    <p:sldId id="274" r:id="rId12"/>
    <p:sldId id="280" r:id="rId13"/>
    <p:sldId id="321" r:id="rId14"/>
    <p:sldId id="283" r:id="rId15"/>
    <p:sldId id="290" r:id="rId16"/>
    <p:sldId id="292" r:id="rId17"/>
    <p:sldId id="319" r:id="rId18"/>
    <p:sldId id="318" r:id="rId19"/>
    <p:sldId id="317" r:id="rId20"/>
    <p:sldId id="282" r:id="rId21"/>
    <p:sldId id="286" r:id="rId22"/>
    <p:sldId id="288" r:id="rId23"/>
    <p:sldId id="294" r:id="rId24"/>
    <p:sldId id="298" r:id="rId25"/>
    <p:sldId id="300" r:id="rId26"/>
    <p:sldId id="302" r:id="rId27"/>
    <p:sldId id="304" r:id="rId28"/>
    <p:sldId id="329" r:id="rId29"/>
    <p:sldId id="333" r:id="rId30"/>
    <p:sldId id="308" r:id="rId31"/>
    <p:sldId id="310" r:id="rId32"/>
    <p:sldId id="323" r:id="rId33"/>
    <p:sldId id="31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31986-C35D-4B12-9FEB-EBEDE90CE226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69A71-48A2-4AE6-835B-7F08708DC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98F66-05F7-429D-B157-EC2A74044D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drfandcd.gov.in/cms/Ndrf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Introduction to Disaster Management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Dr. K. R. SASTRY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Disaster Management Cycle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DM can be divided into: pre-disaster, during- disaster and post-disaster phases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There are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/>
              <a:t> key stages of activity that are taken up within DM: (a) Pre-disaster; (b) During Disaster; &amp; (c)Post-disaster phases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b="1" dirty="0" smtClean="0"/>
              <a:t>Disaster Management is the policy &amp; admin decisions &amp; operational activities pertaining to various phases of a disaster at all levels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sastry\Disaster management basic concepts_files\disaster-management-basic-concepts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35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Disaster Management Act: 2005 Institutional </a:t>
            </a:r>
            <a:r>
              <a:rPr lang="en-US" sz="3600" b="1" i="1" dirty="0" smtClean="0">
                <a:solidFill>
                  <a:srgbClr val="FF0000"/>
                </a:solidFill>
              </a:rPr>
              <a:t>&amp;</a:t>
            </a:r>
            <a:r>
              <a:rPr lang="en-US" b="1" i="1" dirty="0" smtClean="0">
                <a:solidFill>
                  <a:srgbClr val="FF0000"/>
                </a:solidFill>
              </a:rPr>
              <a:t> Legal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/>
              <a:t>NDMA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/>
              <a:t>SDMA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/>
              <a:t>DDMA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/>
              <a:t>NEC </a:t>
            </a:r>
            <a:r>
              <a:rPr lang="en-US" sz="3200" b="1" dirty="0" smtClean="0"/>
              <a:t>(National Executive Committee)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/>
              <a:t>NDRF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/>
              <a:t>SDRF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42938" y="304800"/>
            <a:ext cx="8501062" cy="62865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Nodal Agencies for Management of Disasters in India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Floods : CWC, Ministry of Water Resources</a:t>
            </a:r>
          </a:p>
          <a:p>
            <a:pPr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Cyclones : Indian Meteorological Department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(IMD)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Earthquakes : Indian Meteorological Department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(IMD)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Epidemics : Ministry of Health &amp; Family Welfare</a:t>
            </a:r>
          </a:p>
          <a:p>
            <a:pPr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Chemical Disasters : Ministry of Environment &amp; Forests</a:t>
            </a:r>
          </a:p>
          <a:p>
            <a:pPr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Industrial Disasters : Ministry of Labor</a:t>
            </a:r>
          </a:p>
          <a:p>
            <a:pPr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Rail Accidents : Ministry of Railways</a:t>
            </a:r>
          </a:p>
          <a:p>
            <a:pPr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Air Accidents : Ministry of Civil Aviation</a:t>
            </a:r>
          </a:p>
          <a:p>
            <a:pPr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Fire : Ministry of Home Affairs</a:t>
            </a:r>
          </a:p>
          <a:p>
            <a:pPr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Nuclear Incidents : Department of Atomic Energy</a:t>
            </a:r>
          </a:p>
          <a:p>
            <a:pPr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Mine Disasters : Department of 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solidFill>
                  <a:srgbClr val="002060"/>
                </a:solidFill>
              </a:rPr>
              <a:t>State Disaster Management Authority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207375" cy="49418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Establishment of State Disaster Mgt. Authority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Meetings of the State </a:t>
            </a:r>
            <a:r>
              <a:rPr lang="en-US" sz="2400" b="1" dirty="0" smtClean="0"/>
              <a:t>Disaster Mgt. </a:t>
            </a:r>
            <a:r>
              <a:rPr lang="en-US" sz="2400" b="1" dirty="0" smtClean="0">
                <a:solidFill>
                  <a:srgbClr val="002060"/>
                </a:solidFill>
              </a:rPr>
              <a:t>Authority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Appointment of Officers/other employees of State Authority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Constitution of advisory committee by the State Authority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Powers and functions of the State Authority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Guidelines for minimum standard of relief by State Authority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Constitution of State Executive Committee (SEC)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solidFill>
                  <a:srgbClr val="002060"/>
                </a:solidFill>
              </a:rPr>
              <a:t>State Disaster Management Authority</a:t>
            </a:r>
            <a:r>
              <a:rPr lang="en-US" sz="4000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24000"/>
            <a:ext cx="8293100" cy="436403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Constitution of sub-committees by the </a:t>
            </a:r>
            <a:r>
              <a:rPr lang="en-US" sz="2800" b="1" dirty="0" smtClean="0">
                <a:solidFill>
                  <a:srgbClr val="002060"/>
                </a:solidFill>
              </a:rPr>
              <a:t>State Executive Committee </a:t>
            </a:r>
            <a:r>
              <a:rPr lang="en-US" sz="2800" b="1" dirty="0" smtClean="0"/>
              <a:t>(SEC)</a:t>
            </a:r>
          </a:p>
          <a:p>
            <a:pPr eaLnBrk="1" hangingPunct="1">
              <a:buFont typeface="Arial" charset="0"/>
              <a:buNone/>
            </a:pPr>
            <a:endParaRPr lang="en-US" sz="2800" b="1" dirty="0" smtClean="0"/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Functions of the State Executive Committee</a:t>
            </a:r>
          </a:p>
          <a:p>
            <a:pPr eaLnBrk="1" hangingPunct="1">
              <a:buFont typeface="Arial" charset="0"/>
              <a:buNone/>
            </a:pPr>
            <a:endParaRPr lang="en-US" sz="2800" b="1" dirty="0" smtClean="0"/>
          </a:p>
          <a:p>
            <a:pPr eaLnBrk="1" hangingPunct="1"/>
            <a:r>
              <a:rPr lang="en-US" sz="2800" b="1" dirty="0" smtClean="0"/>
              <a:t>Preparation of State Disaster Management Plan</a:t>
            </a:r>
          </a:p>
          <a:p>
            <a:pPr eaLnBrk="1" hangingPunct="1">
              <a:buFont typeface="Arial" charset="0"/>
              <a:buNone/>
            </a:pPr>
            <a:endParaRPr lang="en-US" sz="2800" b="1" dirty="0" smtClean="0"/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Powers and functions of State Executive Committee in the event of threatening disaster situation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solidFill>
                  <a:srgbClr val="002060"/>
                </a:solidFill>
              </a:rPr>
              <a:t>District  Disaster Management Authority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820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Constitution of District Disaster Management Authority (DDMA)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District Collector is the Chairman of DDMA; and, his powers to manage emergencies </a:t>
            </a:r>
          </a:p>
          <a:p>
            <a:pPr eaLnBrk="1" hangingPunct="1"/>
            <a:r>
              <a:rPr lang="en-US" b="1" dirty="0" smtClean="0"/>
              <a:t>Conducts Meetings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Constitution of Advisory Committees</a:t>
            </a:r>
          </a:p>
          <a:p>
            <a:pPr eaLnBrk="1" hangingPunct="1"/>
            <a:r>
              <a:rPr lang="en-US" b="1" dirty="0" smtClean="0"/>
              <a:t>Appointment of officers </a:t>
            </a:r>
            <a:r>
              <a:rPr lang="en-US" sz="2400" b="1" dirty="0" smtClean="0"/>
              <a:t>&amp;</a:t>
            </a:r>
            <a:r>
              <a:rPr lang="en-US" b="1" dirty="0" smtClean="0"/>
              <a:t> other employees of DDMA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sz="3600" b="1" i="1" dirty="0" smtClean="0">
                <a:solidFill>
                  <a:srgbClr val="FF0000"/>
                </a:solidFill>
              </a:rPr>
              <a:t>National Disaster Management Authority (NDMA)</a:t>
            </a:r>
            <a:r>
              <a:rPr lang="en-IN" i="1" dirty="0" smtClean="0">
                <a:solidFill>
                  <a:srgbClr val="FF0000"/>
                </a:solidFill>
              </a:rPr>
              <a:t/>
            </a:r>
            <a:br>
              <a:rPr lang="en-IN" i="1" dirty="0" smtClean="0">
                <a:solidFill>
                  <a:srgbClr val="FF0000"/>
                </a:solidFill>
              </a:rPr>
            </a:br>
            <a:r>
              <a:rPr lang="en-IN" sz="2700" b="1" dirty="0" smtClean="0">
                <a:solidFill>
                  <a:srgbClr val="C00000"/>
                </a:solidFill>
              </a:rPr>
              <a:t>Constituted on 30</a:t>
            </a:r>
            <a:r>
              <a:rPr lang="en-IN" sz="2700" b="1" baseline="30000" dirty="0" smtClean="0">
                <a:solidFill>
                  <a:srgbClr val="C00000"/>
                </a:solidFill>
              </a:rPr>
              <a:t>th</a:t>
            </a:r>
            <a:r>
              <a:rPr lang="en-IN" sz="2700" b="1" dirty="0" smtClean="0">
                <a:solidFill>
                  <a:srgbClr val="C00000"/>
                </a:solidFill>
              </a:rPr>
              <a:t> May 2005</a:t>
            </a:r>
            <a:endParaRPr lang="en-IN" sz="2700" b="1" dirty="0">
              <a:solidFill>
                <a:srgbClr val="C00000"/>
              </a:solidFill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928813"/>
            <a:ext cx="4040188" cy="639762"/>
          </a:xfrm>
        </p:spPr>
        <p:txBody>
          <a:bodyPr/>
          <a:lstStyle/>
          <a:p>
            <a:r>
              <a:rPr lang="en-IN" sz="2800" smtClean="0">
                <a:solidFill>
                  <a:srgbClr val="0070C0"/>
                </a:solidFill>
              </a:rPr>
              <a:t>Members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643188"/>
            <a:ext cx="4040188" cy="3951287"/>
          </a:xfrm>
        </p:spPr>
        <p:txBody>
          <a:bodyPr/>
          <a:lstStyle/>
          <a:p>
            <a:r>
              <a:rPr lang="en-IN" b="1" dirty="0" err="1" smtClean="0"/>
              <a:t>Hon’ble</a:t>
            </a:r>
            <a:r>
              <a:rPr lang="en-IN" b="1" dirty="0" smtClean="0"/>
              <a:t> Prime Minister as the Chairperson</a:t>
            </a:r>
          </a:p>
          <a:p>
            <a:r>
              <a:rPr lang="en-IN" b="1" dirty="0" smtClean="0"/>
              <a:t>Nine members nominated by Chairperson</a:t>
            </a:r>
          </a:p>
          <a:p>
            <a:r>
              <a:rPr lang="en-IN" b="1" dirty="0" smtClean="0"/>
              <a:t>Chairperson to designate a Vice- Chairperson from among its members</a:t>
            </a:r>
          </a:p>
        </p:txBody>
      </p:sp>
      <p:pic>
        <p:nvPicPr>
          <p:cNvPr id="20485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65663" y="2519363"/>
            <a:ext cx="4235450" cy="298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0360"/>
            <a:ext cx="7010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b="1" i="1" dirty="0" smtClean="0">
                <a:solidFill>
                  <a:srgbClr val="FF0000"/>
                </a:solidFill>
              </a:rPr>
              <a:t>National </a:t>
            </a:r>
            <a:r>
              <a:rPr lang="en-IN" b="1" i="1" dirty="0">
                <a:solidFill>
                  <a:srgbClr val="FF0000"/>
                </a:solidFill>
              </a:rPr>
              <a:t>Institute of Disaster Management (NIDM)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2800" smtClean="0">
                <a:solidFill>
                  <a:srgbClr val="0070C0"/>
                </a:solidFill>
              </a:rPr>
              <a:t>Mandate and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IN" dirty="0"/>
              <a:t>National Centre for Disaster Management was established at the Indian Institute for Public Administration (IIPA) </a:t>
            </a:r>
            <a:r>
              <a:rPr lang="en-IN" dirty="0" smtClean="0"/>
              <a:t>in 1995</a:t>
            </a:r>
          </a:p>
          <a:p>
            <a:pPr>
              <a:buFont typeface="Arial" charset="0"/>
              <a:buChar char="•"/>
              <a:defRPr/>
            </a:pPr>
            <a:r>
              <a:rPr lang="en-IN" dirty="0" smtClean="0"/>
              <a:t>The </a:t>
            </a:r>
            <a:r>
              <a:rPr lang="en-IN" dirty="0"/>
              <a:t>Centre was upgraded and designated as the National Institute of Disaster management (NIDM) on 16th October </a:t>
            </a:r>
            <a:r>
              <a:rPr lang="en-IN" dirty="0" smtClean="0"/>
              <a:t>2005</a:t>
            </a:r>
          </a:p>
          <a:p>
            <a:pPr>
              <a:buFont typeface="Arial" charset="0"/>
              <a:buChar char="•"/>
              <a:defRPr/>
            </a:pPr>
            <a:r>
              <a:rPr lang="en-IN" dirty="0" smtClean="0"/>
              <a:t>NDMA Vice Chairperson is the Chairperson of the Governing Body of NIDM</a:t>
            </a:r>
          </a:p>
          <a:p>
            <a:pPr>
              <a:buFont typeface="Arial" charset="0"/>
              <a:buChar char="•"/>
              <a:defRPr/>
            </a:pPr>
            <a:r>
              <a:rPr lang="en-IN" dirty="0" smtClean="0"/>
              <a:t>Union Home Secretary is the Vice- Chairperson</a:t>
            </a:r>
          </a:p>
          <a:p>
            <a:pPr>
              <a:buFont typeface="Arial" charset="0"/>
              <a:buChar char="•"/>
              <a:defRPr/>
            </a:pPr>
            <a:r>
              <a:rPr lang="en-IN" dirty="0" smtClean="0"/>
              <a:t>12 Other members </a:t>
            </a:r>
            <a:endParaRPr lang="en-IN" dirty="0"/>
          </a:p>
        </p:txBody>
      </p:sp>
      <p:pic>
        <p:nvPicPr>
          <p:cNvPr id="22533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68850" y="1687513"/>
            <a:ext cx="4237038" cy="286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0360"/>
            <a:ext cx="7010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b="1" i="1" dirty="0" smtClean="0">
                <a:solidFill>
                  <a:srgbClr val="FF0000"/>
                </a:solidFill>
              </a:rPr>
              <a:t>National </a:t>
            </a:r>
            <a:r>
              <a:rPr lang="en-IN" b="1" i="1" dirty="0">
                <a:solidFill>
                  <a:srgbClr val="FF0000"/>
                </a:solidFill>
              </a:rPr>
              <a:t>Institute of Disaster Management (NIDM)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2800" dirty="0" smtClean="0">
                <a:solidFill>
                  <a:srgbClr val="0070C0"/>
                </a:solidFill>
              </a:rPr>
              <a:t>Mandate and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153400" cy="395128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IN" b="1" dirty="0"/>
              <a:t>National Centre for Disaster Management was established at </a:t>
            </a:r>
            <a:r>
              <a:rPr lang="en-IN" b="1" dirty="0" smtClean="0"/>
              <a:t>Indian </a:t>
            </a:r>
            <a:r>
              <a:rPr lang="en-IN" b="1" dirty="0"/>
              <a:t>Institute for Public Administration (IIPA) </a:t>
            </a:r>
            <a:r>
              <a:rPr lang="en-IN" b="1" dirty="0" smtClean="0"/>
              <a:t>in 1995</a:t>
            </a:r>
          </a:p>
          <a:p>
            <a:pPr>
              <a:buFont typeface="Arial" charset="0"/>
              <a:buChar char="•"/>
              <a:defRPr/>
            </a:pPr>
            <a:r>
              <a:rPr lang="en-IN" b="1" dirty="0" smtClean="0"/>
              <a:t>It  </a:t>
            </a:r>
            <a:r>
              <a:rPr lang="en-IN" b="1" dirty="0"/>
              <a:t>was upgraded and designated as the National Institute of Disaster management (NIDM) on </a:t>
            </a:r>
            <a:r>
              <a:rPr lang="en-IN" b="1" dirty="0" smtClean="0"/>
              <a:t>16 </a:t>
            </a:r>
            <a:r>
              <a:rPr lang="en-IN" b="1" dirty="0"/>
              <a:t>October </a:t>
            </a:r>
            <a:r>
              <a:rPr lang="en-IN" b="1" dirty="0" smtClean="0"/>
              <a:t>2005</a:t>
            </a:r>
          </a:p>
          <a:p>
            <a:pPr>
              <a:buFont typeface="Arial" charset="0"/>
              <a:buChar char="•"/>
              <a:defRPr/>
            </a:pPr>
            <a:r>
              <a:rPr lang="en-IN" b="1" dirty="0" smtClean="0"/>
              <a:t>NDMA Vice Chairperson is the Chairperson of the Governing Body of NIDM</a:t>
            </a:r>
          </a:p>
          <a:p>
            <a:pPr>
              <a:buFont typeface="Arial" charset="0"/>
              <a:buChar char="•"/>
              <a:defRPr/>
            </a:pPr>
            <a:r>
              <a:rPr lang="en-IN" b="1" dirty="0" smtClean="0"/>
              <a:t>Union Home Secretary is the Vice- Chairperson</a:t>
            </a:r>
          </a:p>
          <a:p>
            <a:pPr>
              <a:buFont typeface="Arial" charset="0"/>
              <a:buChar char="•"/>
              <a:defRPr/>
            </a:pPr>
            <a:r>
              <a:rPr lang="en-IN" b="1" dirty="0" smtClean="0"/>
              <a:t>12 Other members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Type of Risks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91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The Risks, generally encountered are: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Daily</a:t>
            </a:r>
            <a:r>
              <a:rPr lang="en-US" sz="3200" dirty="0" smtClean="0">
                <a:solidFill>
                  <a:srgbClr val="7030A0"/>
                </a:solidFill>
              </a:rPr>
              <a:t>: </a:t>
            </a:r>
            <a:r>
              <a:rPr lang="en-US" sz="3200" b="1" dirty="0" smtClean="0"/>
              <a:t>Unemployment, </a:t>
            </a:r>
            <a:r>
              <a:rPr lang="en-US" sz="3200" b="1" dirty="0" smtClean="0">
                <a:solidFill>
                  <a:srgbClr val="002060"/>
                </a:solidFill>
              </a:rPr>
              <a:t>Poverty,</a:t>
            </a:r>
            <a:r>
              <a:rPr lang="en-US" sz="3200" b="1" dirty="0" smtClean="0"/>
              <a:t> Disease, etc.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Major Disasters: </a:t>
            </a:r>
            <a:r>
              <a:rPr lang="en-US" sz="3200" b="1" dirty="0" smtClean="0"/>
              <a:t>Floods, </a:t>
            </a:r>
            <a:r>
              <a:rPr lang="en-US" sz="3200" b="1" dirty="0" smtClean="0">
                <a:solidFill>
                  <a:srgbClr val="002060"/>
                </a:solidFill>
              </a:rPr>
              <a:t>Storms,</a:t>
            </a:r>
            <a:r>
              <a:rPr lang="en-US" sz="3200" b="1" dirty="0" smtClean="0"/>
              <a:t> Quakes, etc.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Emerging Risks: </a:t>
            </a:r>
            <a:r>
              <a:rPr lang="en-US" sz="3200" b="1" dirty="0" smtClean="0"/>
              <a:t>Pandemics, </a:t>
            </a:r>
            <a:r>
              <a:rPr lang="en-US" sz="3200" b="1" dirty="0" smtClean="0">
                <a:solidFill>
                  <a:srgbClr val="002060"/>
                </a:solidFill>
              </a:rPr>
              <a:t>Climate change, </a:t>
            </a:r>
            <a:r>
              <a:rPr lang="en-US" sz="3200" b="1" dirty="0" smtClean="0"/>
              <a:t>etc.</a:t>
            </a:r>
          </a:p>
          <a:p>
            <a:endParaRPr lang="en-US" sz="36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National 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Disaster Response Force (NDRF)</a:t>
            </a:r>
            <a:endParaRPr lang="en-IN" sz="2800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7924800" cy="4906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IN" sz="3200" dirty="0" smtClean="0">
                <a:solidFill>
                  <a:srgbClr val="0070C0"/>
                </a:solidFill>
              </a:rPr>
              <a:t>    Mandate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NDRF is constituted </a:t>
            </a:r>
            <a:r>
              <a:rPr lang="en-IN" b="1" dirty="0">
                <a:solidFill>
                  <a:srgbClr val="002060"/>
                </a:solidFill>
              </a:rPr>
              <a:t>under Section 44 of the DM Act, </a:t>
            </a:r>
            <a:r>
              <a:rPr lang="en-IN" b="1" dirty="0" smtClean="0">
                <a:solidFill>
                  <a:srgbClr val="002060"/>
                </a:solidFill>
              </a:rPr>
              <a:t>2005,  as a </a:t>
            </a:r>
            <a:r>
              <a:rPr lang="en-IN" b="1" i="1" dirty="0" smtClean="0">
                <a:solidFill>
                  <a:srgbClr val="FF0000"/>
                </a:solidFill>
              </a:rPr>
              <a:t>specialist </a:t>
            </a:r>
            <a:r>
              <a:rPr lang="en-IN" b="1" i="1" dirty="0">
                <a:solidFill>
                  <a:srgbClr val="FF0000"/>
                </a:solidFill>
              </a:rPr>
              <a:t>force </a:t>
            </a:r>
            <a:r>
              <a:rPr lang="en-IN" b="1" dirty="0">
                <a:solidFill>
                  <a:srgbClr val="002060"/>
                </a:solidFill>
              </a:rPr>
              <a:t>to respond to disaster </a:t>
            </a:r>
            <a:r>
              <a:rPr lang="en-IN" b="1" dirty="0" smtClean="0">
                <a:solidFill>
                  <a:srgbClr val="002060"/>
                </a:solidFill>
              </a:rPr>
              <a:t>like situations, </a:t>
            </a:r>
            <a:r>
              <a:rPr lang="en-IN" b="1" dirty="0">
                <a:solidFill>
                  <a:srgbClr val="002060"/>
                </a:solidFill>
              </a:rPr>
              <a:t>Chemical, Biological, Radiological and Nuclear (CBRN) calamities </a:t>
            </a:r>
            <a:r>
              <a:rPr lang="en-IN" b="1" dirty="0" smtClean="0">
                <a:solidFill>
                  <a:srgbClr val="002060"/>
                </a:solidFill>
              </a:rPr>
              <a:t>and natural calamities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IN" b="1" dirty="0" smtClean="0"/>
              <a:t>The general superintendence, direction and control of NDRF is vested in NDMA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Personnel of Border Security Force (BSF), Indo-Tibetan Border Police (ITBP), Central Industrial Security Force (CISF), Central Reserve Police Force (CRPF)--comprise the  NDRF; and, it’s stationed in </a:t>
            </a:r>
            <a:r>
              <a:rPr lang="en-IN" b="1" dirty="0" smtClean="0">
                <a:solidFill>
                  <a:srgbClr val="002060"/>
                </a:solidFill>
              </a:rPr>
              <a:t>11 </a:t>
            </a:r>
            <a:r>
              <a:rPr lang="en-IN" b="1" dirty="0" smtClean="0">
                <a:solidFill>
                  <a:srgbClr val="002060"/>
                </a:solidFill>
              </a:rPr>
              <a:t>locations all over in India</a:t>
            </a:r>
            <a:endParaRPr lang="en-IN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610393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Map showing NDRF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Bns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locations and their respective area of responsibility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</a:t>
            </a:r>
            <a:r>
              <a:rPr lang="en-US" sz="12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http://ndrfandcd.gov</a:t>
            </a:r>
            <a:r>
              <a:rPr lang="en-US" sz="1200" b="1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.in/cms/Ndrf.aspx</a:t>
            </a: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solidFill>
                  <a:srgbClr val="002060"/>
                </a:solidFill>
              </a:rPr>
              <a:t>State Disaster Management Authority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24668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 smtClean="0"/>
              <a:t>Establishment of State Disaster Mgt. Authority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Meetings of the State </a:t>
            </a:r>
            <a:r>
              <a:rPr lang="en-US" sz="2800" b="1" dirty="0" smtClean="0"/>
              <a:t>Disaster Mgt. </a:t>
            </a:r>
            <a:r>
              <a:rPr lang="en-US" sz="2800" b="1" dirty="0" smtClean="0">
                <a:solidFill>
                  <a:srgbClr val="002060"/>
                </a:solidFill>
              </a:rPr>
              <a:t>Authority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Appointment of Officers/employees of State Authority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Constitution of advisory committee by the State Authority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Powers and functions of the State Authority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Guidelines for minimum standard of relief by the State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Constitution of State Executive Committee (SEC)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solidFill>
                  <a:srgbClr val="002060"/>
                </a:solidFill>
              </a:rPr>
              <a:t>District  Disaster Management Authority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820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Constitution of District Disaster Management Authority (DDMA)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District Collector is the Chairman of DDMA; and, his powers to manage emergencies </a:t>
            </a:r>
          </a:p>
          <a:p>
            <a:pPr eaLnBrk="1" hangingPunct="1"/>
            <a:r>
              <a:rPr lang="en-US" b="1" dirty="0" smtClean="0"/>
              <a:t>Conducts Meetings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Constitution of Advisory Committees</a:t>
            </a:r>
          </a:p>
          <a:p>
            <a:pPr eaLnBrk="1" hangingPunct="1"/>
            <a:r>
              <a:rPr lang="en-US" b="1" dirty="0" smtClean="0"/>
              <a:t>Appointment of officers </a:t>
            </a:r>
            <a:r>
              <a:rPr lang="en-US" sz="2400" b="1" dirty="0" smtClean="0"/>
              <a:t>&amp;</a:t>
            </a:r>
            <a:r>
              <a:rPr lang="en-US" b="1" dirty="0" smtClean="0"/>
              <a:t> employees DDMA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002060"/>
                </a:solidFill>
              </a:rPr>
              <a:t>Guidelines for 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Minimum Standards of Relief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Minimum requirements like water &amp; food to be provided to the affected in the relief camps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Special provisions to be made for widows </a:t>
            </a:r>
            <a:r>
              <a:rPr lang="en-US" sz="2000" b="1" dirty="0" smtClean="0">
                <a:solidFill>
                  <a:srgbClr val="002060"/>
                </a:solidFill>
              </a:rPr>
              <a:t>&amp;</a:t>
            </a:r>
            <a:r>
              <a:rPr lang="en-US" sz="2800" b="1" dirty="0" smtClean="0">
                <a:solidFill>
                  <a:srgbClr val="002060"/>
                </a:solidFill>
              </a:rPr>
              <a:t> orphans</a:t>
            </a:r>
            <a:endParaRPr lang="en-US" sz="2800" b="1" dirty="0" smtClean="0"/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Ex-gratia </a:t>
            </a:r>
            <a:r>
              <a:rPr lang="en-US" sz="2800" b="1" dirty="0" smtClean="0">
                <a:solidFill>
                  <a:srgbClr val="FF0000"/>
                </a:solidFill>
              </a:rPr>
              <a:t>assistance on account of loss of lives, damage to houses</a:t>
            </a:r>
            <a:r>
              <a:rPr lang="en-US" sz="2000" b="1" dirty="0" smtClean="0">
                <a:solidFill>
                  <a:srgbClr val="FF0000"/>
                </a:solidFill>
              </a:rPr>
              <a:t> &amp; </a:t>
            </a:r>
            <a:r>
              <a:rPr lang="en-US" sz="2800" b="1" dirty="0" smtClean="0">
                <a:solidFill>
                  <a:srgbClr val="FF0000"/>
                </a:solidFill>
              </a:rPr>
              <a:t>for restoration of means of livelihoods</a:t>
            </a:r>
          </a:p>
          <a:p>
            <a:r>
              <a:rPr lang="en-US" sz="2800" b="1" dirty="0" smtClean="0"/>
              <a:t>Such other relief, as may be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305800" cy="12192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0000"/>
                </a:solidFill>
              </a:rPr>
              <a:t>Finance, Accounts and  Audit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45820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dirty="0" smtClean="0"/>
              <a:t>National Disaster Response Fund (Sec.46)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/>
              <a:t>National Disaster Mitigation Fund (Sec.47)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/>
              <a:t>Establishment of funds by State Govt. (Sec.48)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/>
              <a:t>Allocation of funds by Ministries &amp; Dept’s (Sec.49)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/>
              <a:t>Emergency procurement &amp; accounting (Sec.50)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001000" cy="12954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0000"/>
                </a:solidFill>
              </a:rPr>
              <a:t>Offences and Penalties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47800"/>
            <a:ext cx="8610600" cy="429101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1200" b="1" dirty="0" smtClean="0"/>
              <a:t>Punishment for obstruction,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11200" b="1" dirty="0" smtClean="0"/>
              <a:t>Punishment for false claim</a:t>
            </a:r>
          </a:p>
          <a:p>
            <a:pPr eaLnBrk="1" hangingPunct="1">
              <a:lnSpc>
                <a:spcPct val="90000"/>
              </a:lnSpc>
            </a:pPr>
            <a:r>
              <a:rPr lang="en-US" sz="11200" b="1" dirty="0" smtClean="0"/>
              <a:t>Punishment for misappropriation of money or material </a:t>
            </a:r>
          </a:p>
          <a:p>
            <a:pPr eaLnBrk="1" hangingPunct="1">
              <a:lnSpc>
                <a:spcPct val="90000"/>
              </a:lnSpc>
            </a:pPr>
            <a:r>
              <a:rPr lang="en-US" sz="11200" b="1" dirty="0" smtClean="0"/>
              <a:t>Punishment of false warning</a:t>
            </a:r>
          </a:p>
          <a:p>
            <a:pPr eaLnBrk="1" hangingPunct="1">
              <a:lnSpc>
                <a:spcPct val="90000"/>
              </a:lnSpc>
            </a:pPr>
            <a:r>
              <a:rPr lang="en-US" sz="11200" b="1" dirty="0" smtClean="0"/>
              <a:t>Offences by Departments of the Government </a:t>
            </a:r>
          </a:p>
          <a:p>
            <a:pPr>
              <a:lnSpc>
                <a:spcPct val="90000"/>
              </a:lnSpc>
            </a:pPr>
            <a:r>
              <a:rPr lang="en-US" sz="11200" b="1" dirty="0" smtClean="0"/>
              <a:t>Failure of officer in duty or his connivance at the contravention of the provisions of this act </a:t>
            </a:r>
          </a:p>
          <a:p>
            <a:pPr>
              <a:lnSpc>
                <a:spcPct val="90000"/>
              </a:lnSpc>
            </a:pPr>
            <a:r>
              <a:rPr lang="en-US" sz="11200" b="1" dirty="0" smtClean="0"/>
              <a:t>Penalty for contravention of any order regarding requisitioning</a:t>
            </a:r>
          </a:p>
          <a:p>
            <a:pPr>
              <a:lnSpc>
                <a:spcPct val="90000"/>
              </a:lnSpc>
            </a:pPr>
            <a:r>
              <a:rPr lang="en-US" sz="11200" b="1" dirty="0" smtClean="0"/>
              <a:t>Offence by companies</a:t>
            </a:r>
          </a:p>
          <a:p>
            <a:pPr>
              <a:lnSpc>
                <a:spcPct val="90000"/>
              </a:lnSpc>
            </a:pPr>
            <a:r>
              <a:rPr lang="en-US" sz="11200" b="1" dirty="0" smtClean="0"/>
              <a:t>Previous sanction for prosecution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077200" cy="12954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0000"/>
                </a:solidFill>
              </a:rPr>
              <a:t>Miscellaneous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382000" cy="5181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Prohibition against discrimination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Power to issue direction by Central Government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Powers to be made available for rescue operations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Making or amending rules, etc., during certain circumstances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Power of requisition of resources, provisions, vehicles, etc. for rescue operations, etc.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Payment of compensation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Direction for media for communication of warnings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Authentication of orders or decisions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Delegation of powers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Annual report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5EA1-0567-4682-AA8B-1502EB969DDB}" type="slidenum">
              <a:rPr lang="en-US"/>
              <a:pPr/>
              <a:t>28</a:t>
            </a:fld>
            <a:endParaRPr lang="en-US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98525" y="685800"/>
            <a:ext cx="76358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Preparation of Disaster Management plan </a:t>
            </a:r>
          </a:p>
          <a:p>
            <a:r>
              <a:rPr lang="en-US" sz="2800" b="1" dirty="0" smtClean="0"/>
              <a:t>Aim of DM </a:t>
            </a:r>
            <a:r>
              <a:rPr lang="en-US" sz="2800" b="1" dirty="0"/>
              <a:t>P</a:t>
            </a:r>
            <a:r>
              <a:rPr lang="en-US" sz="2800" b="1" dirty="0" smtClean="0"/>
              <a:t>lan at </a:t>
            </a:r>
            <a:r>
              <a:rPr lang="en-US" sz="3200" b="1" dirty="0" smtClean="0"/>
              <a:t>National/State/District levels </a:t>
            </a:r>
            <a:r>
              <a:rPr lang="en-US" sz="2800" b="1" dirty="0" smtClean="0"/>
              <a:t>is </a:t>
            </a:r>
            <a:r>
              <a:rPr lang="en-US" sz="2800" b="1" dirty="0"/>
              <a:t>to create awareness </a:t>
            </a:r>
            <a:r>
              <a:rPr lang="en-US" sz="2800" b="1" dirty="0" smtClean="0"/>
              <a:t>on disaster </a:t>
            </a:r>
            <a:r>
              <a:rPr lang="en-US" sz="2800" b="1" dirty="0"/>
              <a:t>mitigation practices among </a:t>
            </a:r>
            <a:r>
              <a:rPr lang="en-US" sz="2800" b="1" dirty="0" smtClean="0"/>
              <a:t>stakeholders: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Communities; </a:t>
            </a:r>
          </a:p>
          <a:p>
            <a:r>
              <a:rPr lang="en-US" sz="2800" b="1" dirty="0" smtClean="0"/>
              <a:t>Government; and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Civil society organizations (CSOs)--NGOs &amp; CBOs </a:t>
            </a:r>
          </a:p>
          <a:p>
            <a:r>
              <a:rPr lang="en-US" sz="2800" b="1" dirty="0" smtClean="0"/>
              <a:t>As these entities play a </a:t>
            </a:r>
            <a:r>
              <a:rPr lang="en-US" sz="2800" b="1" dirty="0"/>
              <a:t>role in vulnerable areas in </a:t>
            </a:r>
            <a:r>
              <a:rPr lang="en-US" sz="2800" b="1" dirty="0" smtClean="0"/>
              <a:t>all the States &amp; Districts--to </a:t>
            </a:r>
            <a:r>
              <a:rPr lang="en-US" sz="2800" b="1" dirty="0"/>
              <a:t>mitigate the impacts </a:t>
            </a:r>
            <a:r>
              <a:rPr lang="en-US" sz="2800" b="1" dirty="0" smtClean="0"/>
              <a:t>of various </a:t>
            </a:r>
            <a:r>
              <a:rPr lang="en-US" sz="2800" b="1" dirty="0"/>
              <a:t>disasters—either natural or man </a:t>
            </a:r>
            <a:r>
              <a:rPr lang="en-US" sz="2800" b="1" dirty="0" smtClean="0"/>
              <a:t>made</a:t>
            </a:r>
            <a:endParaRPr lang="en-US" sz="2800" b="1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NDMP: Salient features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The first-ever National Disaster Management Plan prepared by NDMA in 2015-16; </a:t>
            </a:r>
            <a:r>
              <a:rPr lang="en-US" b="1" dirty="0" smtClean="0">
                <a:solidFill>
                  <a:srgbClr val="FF0000"/>
                </a:solidFill>
              </a:rPr>
              <a:t>Released by Prime Minister on 18 May 2016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FF0000"/>
                </a:solidFill>
              </a:rPr>
              <a:t>It provides a strategy to deal with any type of disaster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002060"/>
                </a:solidFill>
              </a:rPr>
              <a:t>Has Incorporated key principles of S</a:t>
            </a:r>
            <a:r>
              <a:rPr lang="en-US" b="1" dirty="0" smtClean="0">
                <a:solidFill>
                  <a:srgbClr val="002060"/>
                </a:solidFill>
              </a:rPr>
              <a:t>FDRR (2015-2030), </a:t>
            </a:r>
            <a:endParaRPr lang="en-US" sz="3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 NDMP’s Main Purpose is to make India:</a:t>
            </a:r>
          </a:p>
          <a:p>
            <a:pPr>
              <a:buNone/>
            </a:pPr>
            <a:r>
              <a:rPr lang="en-US" sz="3400" b="1" dirty="0" smtClean="0"/>
              <a:t>1. </a:t>
            </a:r>
            <a:r>
              <a:rPr lang="en-US" sz="3400" b="1" dirty="0" smtClean="0">
                <a:solidFill>
                  <a:srgbClr val="FF0000"/>
                </a:solidFill>
              </a:rPr>
              <a:t>Disaster Resilient;  </a:t>
            </a:r>
          </a:p>
          <a:p>
            <a:pPr>
              <a:buNone/>
            </a:pPr>
            <a:r>
              <a:rPr lang="en-US" b="1" dirty="0" smtClean="0"/>
              <a:t>2. </a:t>
            </a:r>
            <a:r>
              <a:rPr lang="en-US" b="1" dirty="0" smtClean="0">
                <a:solidFill>
                  <a:srgbClr val="002060"/>
                </a:solidFill>
              </a:rPr>
              <a:t>Achieve Substantial DRR; and</a:t>
            </a:r>
          </a:p>
          <a:p>
            <a:pPr>
              <a:buNone/>
            </a:pPr>
            <a:r>
              <a:rPr lang="en-US" b="1" dirty="0" smtClean="0"/>
              <a:t>3. Significantly reducing loss of life, livelihoods &amp; assets by maximizing the ability of people to cope with disasters, at all levels of Administration &amp; among the communities </a:t>
            </a:r>
            <a:endParaRPr lang="en-US" sz="2800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The main Strategy of NDMP Includes:  </a:t>
            </a:r>
          </a:p>
          <a:p>
            <a:pPr>
              <a:lnSpc>
                <a:spcPct val="120000"/>
              </a:lnSpc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   Evacuation of People &amp;  Animals; Search &amp; Rescue (SAR); Medical Care; Food &amp; Essential Supplies</a:t>
            </a:r>
          </a:p>
          <a:p>
            <a:pPr>
              <a:lnSpc>
                <a:spcPct val="120000"/>
              </a:lnSpc>
              <a:buNone/>
            </a:pPr>
            <a:endParaRPr lang="en-US" sz="28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General Introduction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The Sendai Framework for Disaster Risk Reduction (SFDRR) was the first international agreement adopted within the context of the post-2015 development agenda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Two other major international agreements followed it in the same year, are the Sustainable Development Goals (SDGs)– 2030 in September 2015; and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The UNCOP21 Climate Change agreement to combat human-induced CC in December 2015 at Paris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As such, the DRR is a common theme in all these three Global Agreements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Use of Social Media </a:t>
            </a:r>
            <a:r>
              <a:rPr lang="en-US" sz="3200" b="1" i="1" dirty="0" smtClean="0">
                <a:solidFill>
                  <a:srgbClr val="FF0000"/>
                </a:solidFill>
              </a:rPr>
              <a:t>(SM) </a:t>
            </a:r>
            <a:r>
              <a:rPr lang="en-US" sz="3200" b="1" i="1" dirty="0" smtClean="0">
                <a:solidFill>
                  <a:srgbClr val="002060"/>
                </a:solidFill>
              </a:rPr>
              <a:t>during Kerala Floods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Social Media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SM) </a:t>
            </a:r>
            <a:r>
              <a:rPr lang="en-US" sz="2400" b="1" dirty="0" smtClean="0">
                <a:solidFill>
                  <a:srgbClr val="002060"/>
                </a:solidFill>
              </a:rPr>
              <a:t>was used to know the location of affected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Hundreds took to </a:t>
            </a:r>
            <a:r>
              <a:rPr lang="en-US" sz="2000" b="1" dirty="0" smtClean="0">
                <a:solidFill>
                  <a:srgbClr val="FF0000"/>
                </a:solidFill>
              </a:rPr>
              <a:t>SM</a:t>
            </a:r>
            <a:r>
              <a:rPr lang="en-US" sz="2400" b="1" dirty="0" smtClean="0">
                <a:solidFill>
                  <a:srgbClr val="002060"/>
                </a:solidFill>
              </a:rPr>
              <a:t> platforms coordinating search, rescue, food distribution efforts &amp; reach out people requiring help 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By using </a:t>
            </a:r>
            <a:r>
              <a:rPr lang="en-US" sz="2400" b="1" dirty="0" smtClean="0">
                <a:solidFill>
                  <a:srgbClr val="FF0000"/>
                </a:solidFill>
              </a:rPr>
              <a:t>Twitter &amp; </a:t>
            </a:r>
            <a:r>
              <a:rPr lang="en-US" sz="2400" b="1" dirty="0" err="1" smtClean="0">
                <a:solidFill>
                  <a:srgbClr val="FF0000"/>
                </a:solidFill>
              </a:rPr>
              <a:t>WhatsApp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people trapped in the houses, schools, were rescued and moved to safe havens 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As the waters receded, citizens tweeted about where to go for free medical care and other services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Google launched </a:t>
            </a:r>
            <a:r>
              <a:rPr lang="en-US" sz="2400" b="1" dirty="0" smtClean="0">
                <a:solidFill>
                  <a:srgbClr val="FF0000"/>
                </a:solidFill>
              </a:rPr>
              <a:t>Person Finder Tool, </a:t>
            </a:r>
            <a:r>
              <a:rPr lang="en-US" sz="2400" b="1" dirty="0" smtClean="0">
                <a:solidFill>
                  <a:srgbClr val="002060"/>
                </a:solidFill>
              </a:rPr>
              <a:t>used for rescuing flood victims in Kerala. Now, this is widely used in Japan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Kozhikode</a:t>
            </a:r>
            <a:r>
              <a:rPr lang="en-US" sz="2400" b="1" dirty="0" smtClean="0"/>
              <a:t> based </a:t>
            </a:r>
            <a:r>
              <a:rPr lang="en-US" sz="2400" b="1" dirty="0" smtClean="0">
                <a:solidFill>
                  <a:srgbClr val="FF0000"/>
                </a:solidFill>
              </a:rPr>
              <a:t>SM</a:t>
            </a:r>
            <a:r>
              <a:rPr lang="en-US" sz="2400" b="1" dirty="0" smtClean="0">
                <a:solidFill>
                  <a:srgbClr val="002060"/>
                </a:solidFill>
              </a:rPr>
              <a:t> Networking App </a:t>
            </a:r>
            <a:r>
              <a:rPr lang="en-US" sz="2400" b="1" dirty="0" smtClean="0">
                <a:solidFill>
                  <a:srgbClr val="FF0000"/>
                </a:solidFill>
              </a:rPr>
              <a:t>“Cue Copy” </a:t>
            </a:r>
            <a:r>
              <a:rPr lang="en-US" sz="2400" b="1" dirty="0" smtClean="0">
                <a:solidFill>
                  <a:srgbClr val="002060"/>
                </a:solidFill>
              </a:rPr>
              <a:t>helped to find out location of the victims, caught in the calamity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Disaster Management: Best Practices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3300"/>
                </a:solidFill>
              </a:rPr>
              <a:t>On 12 November </a:t>
            </a:r>
            <a:r>
              <a:rPr lang="en-US" b="1" dirty="0" smtClean="0">
                <a:solidFill>
                  <a:srgbClr val="FF0000"/>
                </a:solidFill>
              </a:rPr>
              <a:t>1970,</a:t>
            </a:r>
            <a:r>
              <a:rPr lang="en-US" b="1" dirty="0" smtClean="0">
                <a:solidFill>
                  <a:srgbClr val="003300"/>
                </a:solidFill>
              </a:rPr>
              <a:t> a major cyclone hit the coastal belt of Bangladesh at </a:t>
            </a:r>
            <a:r>
              <a:rPr lang="en-US" b="1" dirty="0" smtClean="0">
                <a:solidFill>
                  <a:srgbClr val="FF0000"/>
                </a:solidFill>
              </a:rPr>
              <a:t>223 km/hr. </a:t>
            </a:r>
            <a:r>
              <a:rPr lang="en-US" b="1" dirty="0" smtClean="0">
                <a:solidFill>
                  <a:srgbClr val="003300"/>
                </a:solidFill>
              </a:rPr>
              <a:t>with a storm surge of six to nine meters height, killing an estimated </a:t>
            </a:r>
            <a:r>
              <a:rPr lang="en-US" b="1" dirty="0" smtClean="0">
                <a:solidFill>
                  <a:srgbClr val="CC0000"/>
                </a:solidFill>
              </a:rPr>
              <a:t>500,000</a:t>
            </a:r>
            <a:r>
              <a:rPr lang="en-US" b="1" dirty="0" smtClean="0">
                <a:solidFill>
                  <a:srgbClr val="003300"/>
                </a:solidFill>
              </a:rPr>
              <a:t> people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</a:rPr>
              <a:t>Due to Cyclone Preparedness Program, the </a:t>
            </a:r>
            <a:r>
              <a:rPr lang="en-US" b="1" dirty="0" smtClean="0">
                <a:solidFill>
                  <a:srgbClr val="FF0000"/>
                </a:solidFill>
              </a:rPr>
              <a:t>April 1991 </a:t>
            </a:r>
            <a:r>
              <a:rPr lang="en-US" b="1" dirty="0" smtClean="0">
                <a:solidFill>
                  <a:srgbClr val="002060"/>
                </a:solidFill>
              </a:rPr>
              <a:t>cyclone with a wind speed of </a:t>
            </a:r>
            <a:r>
              <a:rPr lang="en-US" b="1" dirty="0" smtClean="0">
                <a:solidFill>
                  <a:srgbClr val="FF0000"/>
                </a:solidFill>
              </a:rPr>
              <a:t>225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km/hr., </a:t>
            </a:r>
            <a:r>
              <a:rPr lang="en-US" b="1" dirty="0" smtClean="0">
                <a:solidFill>
                  <a:srgbClr val="002060"/>
                </a:solidFill>
              </a:rPr>
              <a:t>killed </a:t>
            </a:r>
            <a:r>
              <a:rPr lang="en-US" b="1" dirty="0" smtClean="0">
                <a:solidFill>
                  <a:srgbClr val="CC0000"/>
                </a:solidFill>
              </a:rPr>
              <a:t>138,000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people although the coastal population had doubled by that time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33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May 1994, </a:t>
            </a:r>
            <a:r>
              <a:rPr lang="en-US" b="1" dirty="0" smtClean="0">
                <a:solidFill>
                  <a:srgbClr val="003300"/>
                </a:solidFill>
              </a:rPr>
              <a:t>in a similar cyclone with a wind speed of 250 km/hr., </a:t>
            </a:r>
            <a:r>
              <a:rPr lang="en-US" b="1" dirty="0" smtClean="0">
                <a:solidFill>
                  <a:srgbClr val="CC0000"/>
                </a:solidFill>
              </a:rPr>
              <a:t>127</a:t>
            </a:r>
            <a:r>
              <a:rPr lang="en-US" b="1" dirty="0" smtClean="0">
                <a:solidFill>
                  <a:srgbClr val="003300"/>
                </a:solidFill>
              </a:rPr>
              <a:t> people lost lives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</a:rPr>
              <a:t>In May 1997, in a  cyclone with wind speed of 200 km/hr., </a:t>
            </a:r>
            <a:r>
              <a:rPr lang="en-US" b="1" dirty="0" smtClean="0">
                <a:solidFill>
                  <a:srgbClr val="CC0000"/>
                </a:solidFill>
              </a:rPr>
              <a:t>111 </a:t>
            </a:r>
            <a:r>
              <a:rPr lang="en-US" b="1" dirty="0" smtClean="0">
                <a:solidFill>
                  <a:srgbClr val="002060"/>
                </a:solidFill>
              </a:rPr>
              <a:t>people lost their lives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DM Initiatives in India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 fontScale="85000" lnSpcReduction="20000"/>
          </a:bodyPr>
          <a:lstStyle/>
          <a:p>
            <a:pPr marL="971550" lvl="1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Margareta </a:t>
            </a:r>
            <a:r>
              <a:rPr lang="en-IN" b="1" dirty="0" err="1" smtClean="0">
                <a:solidFill>
                  <a:srgbClr val="002060"/>
                </a:solidFill>
              </a:rPr>
              <a:t>Wahlstrom</a:t>
            </a:r>
            <a:r>
              <a:rPr lang="en-IN" b="1" dirty="0" smtClean="0">
                <a:solidFill>
                  <a:srgbClr val="002060"/>
                </a:solidFill>
              </a:rPr>
              <a:t>, </a:t>
            </a:r>
            <a:r>
              <a:rPr lang="en-IN" b="1" dirty="0" smtClean="0"/>
              <a:t>Head, UNISDR, lauded India’s role for large-scale evacuation; and safeguarding lives during </a:t>
            </a:r>
            <a:r>
              <a:rPr lang="en-IN" b="1" dirty="0" err="1" smtClean="0">
                <a:solidFill>
                  <a:schemeClr val="tx2"/>
                </a:solidFill>
              </a:rPr>
              <a:t>Hudhud</a:t>
            </a:r>
            <a:r>
              <a:rPr lang="en-IN" b="1" dirty="0" smtClean="0">
                <a:solidFill>
                  <a:schemeClr val="tx2"/>
                </a:solidFill>
              </a:rPr>
              <a:t> </a:t>
            </a:r>
            <a:r>
              <a:rPr lang="en-IN" b="1" dirty="0" smtClean="0">
                <a:solidFill>
                  <a:srgbClr val="7030A0"/>
                </a:solidFill>
              </a:rPr>
              <a:t>Cyclone</a:t>
            </a:r>
            <a:r>
              <a:rPr lang="en-IN" b="1" dirty="0" smtClean="0">
                <a:solidFill>
                  <a:schemeClr val="tx2"/>
                </a:solidFill>
              </a:rPr>
              <a:t>  </a:t>
            </a:r>
          </a:p>
          <a:p>
            <a:pPr marL="971550" lvl="1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b="1" dirty="0" smtClean="0"/>
              <a:t>She added “it was a great effort to keep the public informed, that kept casualty figures low…” </a:t>
            </a:r>
            <a:endParaRPr lang="en-US" b="1" dirty="0" smtClean="0"/>
          </a:p>
          <a:p>
            <a:pPr marL="971550" lvl="1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b="1" dirty="0" smtClean="0"/>
              <a:t>India demonstrated to the world that </a:t>
            </a:r>
            <a:r>
              <a:rPr lang="en-IN" b="1" dirty="0" smtClean="0">
                <a:solidFill>
                  <a:schemeClr val="tx2"/>
                </a:solidFill>
              </a:rPr>
              <a:t>“if you set the bar high for reducing your exposure to risk, then you will save many lives &amp; reduce your economic losses…” </a:t>
            </a:r>
            <a:endParaRPr lang="en-US" b="1" dirty="0" smtClean="0">
              <a:solidFill>
                <a:schemeClr val="tx2"/>
              </a:solidFill>
            </a:endParaRPr>
          </a:p>
          <a:p>
            <a:pPr marL="971550" lvl="1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b="1" dirty="0" smtClean="0"/>
              <a:t>Cyclone </a:t>
            </a:r>
            <a:r>
              <a:rPr lang="en-IN" b="1" dirty="0" err="1" smtClean="0">
                <a:solidFill>
                  <a:srgbClr val="7030A0"/>
                </a:solidFill>
              </a:rPr>
              <a:t>Hudhud</a:t>
            </a:r>
            <a:r>
              <a:rPr lang="en-IN" b="1" dirty="0" smtClean="0">
                <a:solidFill>
                  <a:srgbClr val="7030A0"/>
                </a:solidFill>
              </a:rPr>
              <a:t> (2014) </a:t>
            </a:r>
            <a:r>
              <a:rPr lang="en-IN" b="1" dirty="0" smtClean="0"/>
              <a:t>was just as great a threat, as </a:t>
            </a:r>
            <a:r>
              <a:rPr lang="en-IN" b="1" dirty="0" err="1" smtClean="0">
                <a:solidFill>
                  <a:schemeClr val="tx2"/>
                </a:solidFill>
              </a:rPr>
              <a:t>Phailin</a:t>
            </a:r>
            <a:r>
              <a:rPr lang="en-IN" b="1" dirty="0" smtClean="0">
                <a:solidFill>
                  <a:schemeClr val="tx2"/>
                </a:solidFill>
              </a:rPr>
              <a:t> (2013), </a:t>
            </a:r>
            <a:r>
              <a:rPr lang="en-IN" b="1" dirty="0" smtClean="0"/>
              <a:t>to a densely populated coastline </a:t>
            </a:r>
          </a:p>
          <a:p>
            <a:pPr marL="971550" lvl="1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b="1" dirty="0" smtClean="0">
                <a:solidFill>
                  <a:srgbClr val="7030A0"/>
                </a:solidFill>
              </a:rPr>
              <a:t>The coordination between different departments of the government was commendable</a:t>
            </a:r>
          </a:p>
          <a:p>
            <a:pPr marL="971550" lvl="1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b="1" dirty="0" smtClean="0">
                <a:solidFill>
                  <a:srgbClr val="7030A0"/>
                </a:solidFill>
              </a:rPr>
              <a:t>Both Political &amp; Admin wings worked in tandem during </a:t>
            </a:r>
            <a:r>
              <a:rPr lang="en-IN" b="1" dirty="0" err="1" smtClean="0">
                <a:solidFill>
                  <a:srgbClr val="7030A0"/>
                </a:solidFill>
              </a:rPr>
              <a:t>Hudhud</a:t>
            </a:r>
            <a:r>
              <a:rPr lang="en-IN" b="1" dirty="0" smtClean="0">
                <a:solidFill>
                  <a:srgbClr val="7030A0"/>
                </a:solidFill>
              </a:rPr>
              <a:t> Cyclone</a:t>
            </a:r>
            <a:endParaRPr lang="en-US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525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German Watch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4830763"/>
          </a:xfrm>
        </p:spPr>
        <p:txBody>
          <a:bodyPr>
            <a:noAutofit/>
          </a:bodyPr>
          <a:lstStyle/>
          <a:p>
            <a:pPr marL="347472" indent="-347472">
              <a:spcBef>
                <a:spcPts val="720"/>
              </a:spcBef>
              <a:buSzPts val="3000"/>
              <a:buFont typeface="Wingdings" pitchFamily="2" charset="2"/>
              <a:buChar char="Ø"/>
            </a:pPr>
            <a:r>
              <a:rPr lang="en-US" sz="2400" b="1" dirty="0" smtClean="0"/>
              <a:t>India is the </a:t>
            </a:r>
            <a:r>
              <a:rPr lang="en-US" sz="2400" b="1" i="1" dirty="0" smtClean="0">
                <a:solidFill>
                  <a:srgbClr val="FF0000"/>
                </a:solidFill>
              </a:rPr>
              <a:t>Sixth</a:t>
            </a:r>
            <a:r>
              <a:rPr lang="en-US" sz="2400" b="1" dirty="0" smtClean="0"/>
              <a:t> most vulnerable country in the World in terms of facing extreme weather events</a:t>
            </a:r>
          </a:p>
          <a:p>
            <a:pPr marL="347472" indent="-347472">
              <a:spcBef>
                <a:spcPts val="720"/>
              </a:spcBef>
              <a:buSzPts val="3000"/>
              <a:buFont typeface="Wingdings" pitchFamily="2" charset="2"/>
              <a:buChar char="Ø"/>
            </a:pPr>
            <a:r>
              <a:rPr lang="en-US" sz="2400" b="1" dirty="0" smtClean="0"/>
              <a:t>Haiti, Zimbabwe, Fiji, Sri Lanka and Vietnam taking the top </a:t>
            </a:r>
            <a:r>
              <a:rPr lang="en-US" sz="2400" b="1" i="1" dirty="0" smtClean="0">
                <a:solidFill>
                  <a:srgbClr val="FF0000"/>
                </a:solidFill>
              </a:rPr>
              <a:t>Five</a:t>
            </a:r>
            <a:r>
              <a:rPr lang="en-US" sz="2400" b="1" dirty="0" smtClean="0"/>
              <a:t> positions in the fresh list of nations facing climate risk</a:t>
            </a:r>
          </a:p>
          <a:p>
            <a:pPr marL="347472" indent="-347472">
              <a:spcBef>
                <a:spcPts val="720"/>
              </a:spcBef>
              <a:buSzPts val="3000"/>
              <a:buFont typeface="Wingdings" pitchFamily="2" charset="2"/>
              <a:buChar char="Ø"/>
            </a:pPr>
            <a:r>
              <a:rPr lang="en-US" sz="2400" b="1" dirty="0" smtClean="0"/>
              <a:t>On the other hand, Cuba, South Africa, Bangladesh--are deemed the best Disaster Management Systems in the World</a:t>
            </a:r>
          </a:p>
          <a:p>
            <a:pPr marL="347472" indent="-347472">
              <a:spcBef>
                <a:spcPts val="720"/>
              </a:spcBef>
              <a:buSzPts val="3000"/>
              <a:buFont typeface="Wingdings" pitchFamily="2" charset="2"/>
              <a:buChar char="Ø"/>
            </a:pPr>
            <a:r>
              <a:rPr lang="en-US" sz="2400" b="1" dirty="0" smtClean="0"/>
              <a:t>During the decade of 2005-2015, India faced 167 Natural Disasters &amp; lost properties worth Rs. 3.3 </a:t>
            </a:r>
            <a:r>
              <a:rPr lang="en-US" sz="2400" b="1" dirty="0" err="1" smtClean="0"/>
              <a:t>lakh</a:t>
            </a:r>
            <a:r>
              <a:rPr lang="en-US" sz="2400" b="1" dirty="0" smtClean="0"/>
              <a:t> Cr.</a:t>
            </a:r>
          </a:p>
          <a:p>
            <a:pPr marL="347472" indent="-347472">
              <a:spcBef>
                <a:spcPts val="720"/>
              </a:spcBef>
              <a:buSzPts val="3000"/>
              <a:buFont typeface="Wingdings" pitchFamily="2" charset="2"/>
              <a:buChar char="Ø"/>
            </a:pPr>
            <a:r>
              <a:rPr lang="en-US" sz="2400" b="1" dirty="0" smtClean="0"/>
              <a:t>It was reported that India lost maximum no. of human lives (i.e., 2,119) in 2016 alone; besides, loosing about 1.5 </a:t>
            </a:r>
            <a:r>
              <a:rPr lang="en-US" sz="2400" b="1" dirty="0" err="1" smtClean="0"/>
              <a:t>lakh</a:t>
            </a:r>
            <a:r>
              <a:rPr lang="en-US" sz="2400" b="1" dirty="0" smtClean="0"/>
              <a:t> Cr., worth of property, crop losses, etc. </a:t>
            </a:r>
          </a:p>
          <a:p>
            <a:pPr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sastry\Disaster management basic concepts_files\disaster-management-basic-concept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Definition of Disaster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“A serious disruption of the functioning of a society, causing </a:t>
            </a:r>
          </a:p>
          <a:p>
            <a:pPr>
              <a:buNone/>
            </a:pPr>
            <a:r>
              <a:rPr lang="en-US" b="1" dirty="0" smtClean="0"/>
              <a:t>      (a) widespread human, (b) material, or (c) environmental losses, which exceed the ability of the affected community/society to cope using its own resources.”</a:t>
            </a:r>
          </a:p>
          <a:p>
            <a:r>
              <a:rPr lang="en-US" b="1" dirty="0" smtClean="0"/>
              <a:t>In other words, It’s the product of a hazard: Earthquake, Flood, windstorm, etc., coinciding with a vulnerable situation, which might include communities, villages or cities </a:t>
            </a:r>
          </a:p>
          <a:p>
            <a:r>
              <a:rPr lang="en-US" b="1" dirty="0" smtClean="0"/>
              <a:t>There are two </a:t>
            </a:r>
            <a:r>
              <a:rPr lang="en-US" b="1" dirty="0" smtClean="0">
                <a:solidFill>
                  <a:srgbClr val="FF0000"/>
                </a:solidFill>
              </a:rPr>
              <a:t>(2)</a:t>
            </a:r>
            <a:r>
              <a:rPr lang="en-US" b="1" dirty="0" smtClean="0"/>
              <a:t> main components : Hazard and Vulnerability </a:t>
            </a:r>
          </a:p>
          <a:p>
            <a:r>
              <a:rPr lang="en-US" b="1" dirty="0" smtClean="0"/>
              <a:t>Without vulnerability or hazard, there is no disaster. </a:t>
            </a:r>
          </a:p>
          <a:p>
            <a:r>
              <a:rPr lang="en-US" b="1" dirty="0" smtClean="0"/>
              <a:t>A disaster occurs when and where hazards and vulnerability meet at a time and space </a:t>
            </a:r>
          </a:p>
          <a:p>
            <a:endParaRPr lang="en-US" sz="1050" b="1" dirty="0" smtClean="0"/>
          </a:p>
          <a:p>
            <a:pPr>
              <a:buNone/>
            </a:pPr>
            <a:r>
              <a:rPr lang="en-US" sz="2800" b="1" dirty="0" smtClean="0"/>
              <a:t>                                    </a:t>
            </a:r>
            <a:r>
              <a:rPr lang="en-US" b="1" dirty="0" smtClean="0"/>
              <a:t>Hazard X Vulnerability</a:t>
            </a:r>
          </a:p>
          <a:p>
            <a:pPr>
              <a:buNone/>
            </a:pPr>
            <a:r>
              <a:rPr lang="en-US" b="1" dirty="0" smtClean="0"/>
              <a:t>             </a:t>
            </a:r>
            <a:r>
              <a:rPr lang="en-US" b="1" dirty="0" smtClean="0">
                <a:solidFill>
                  <a:srgbClr val="FF0000"/>
                </a:solidFill>
              </a:rPr>
              <a:t>Disaster=     </a:t>
            </a:r>
            <a:r>
              <a:rPr lang="en-US" b="1" dirty="0" smtClean="0"/>
              <a:t>------------------------------</a:t>
            </a:r>
          </a:p>
          <a:p>
            <a:pPr>
              <a:buNone/>
            </a:pPr>
            <a:r>
              <a:rPr lang="en-US" b="1" dirty="0" smtClean="0"/>
              <a:t>                                           Capacity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Causal Factors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1200150" lvl="1" indent="-74295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degradation; </a:t>
            </a:r>
          </a:p>
          <a:p>
            <a:pPr marL="1200150" lvl="1" indent="-74295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Deforestation &amp; Soil erosion;</a:t>
            </a:r>
          </a:p>
          <a:p>
            <a:pPr marL="1200150" lvl="1" indent="-74295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Nino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(Global warming) &amp;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 Nina: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(Global cooling)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ffects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1200150" lvl="1" indent="-74295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  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 of Awareness &amp; Information; </a:t>
            </a:r>
          </a:p>
          <a:p>
            <a:pPr marL="1200150" lvl="1" indent="-74295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5.   Poverty, Unemployment,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Disease;  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200150" lvl="1" indent="-74295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6.   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 Population 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Growth; and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200150" lvl="1" indent="-74295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7.   Rapid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Urbanization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Surat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Plague)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D:\sastry\Disaster management basic concepts_files\disaster-management-basic-concepts-4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ndma.gov.in/images/vulnerability/DM%20Cy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85800" y="0"/>
            <a:ext cx="10033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1927</Words>
  <Application>Microsoft Office PowerPoint</Application>
  <PresentationFormat>On-screen Show (4:3)</PresentationFormat>
  <Paragraphs>194</Paragraphs>
  <Slides>33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Introduction to Disaster Management</vt:lpstr>
      <vt:lpstr>Type of Risks</vt:lpstr>
      <vt:lpstr>General Introduction</vt:lpstr>
      <vt:lpstr>The German Watch</vt:lpstr>
      <vt:lpstr>Slide 5</vt:lpstr>
      <vt:lpstr>Definition of Disaster</vt:lpstr>
      <vt:lpstr>Causal Factors </vt:lpstr>
      <vt:lpstr>Slide 8</vt:lpstr>
      <vt:lpstr>Slide 9</vt:lpstr>
      <vt:lpstr>Disaster Management Cycle</vt:lpstr>
      <vt:lpstr>Slide 11</vt:lpstr>
      <vt:lpstr>Disaster Management Act: 2005 Institutional &amp; Legal Arrangements</vt:lpstr>
      <vt:lpstr>Slide 13</vt:lpstr>
      <vt:lpstr>State Disaster Management Authority </vt:lpstr>
      <vt:lpstr>State Disaster Management Authority </vt:lpstr>
      <vt:lpstr>District  Disaster Management Authority</vt:lpstr>
      <vt:lpstr>National Disaster Management Authority (NDMA) Constituted on 30th May 2005</vt:lpstr>
      <vt:lpstr>National Institute of Disaster Management (NIDM)</vt:lpstr>
      <vt:lpstr>National Institute of Disaster Management (NIDM)</vt:lpstr>
      <vt:lpstr>National Disaster Response Force (NDRF)</vt:lpstr>
      <vt:lpstr>Slide 21</vt:lpstr>
      <vt:lpstr>State Disaster Management Authority </vt:lpstr>
      <vt:lpstr>District  Disaster Management Authority</vt:lpstr>
      <vt:lpstr> Guidelines for  Minimum Standards of Relief </vt:lpstr>
      <vt:lpstr>Finance, Accounts and  Audit</vt:lpstr>
      <vt:lpstr>Offences and Penalties</vt:lpstr>
      <vt:lpstr>Miscellaneous</vt:lpstr>
      <vt:lpstr>Slide 28</vt:lpstr>
      <vt:lpstr>NDMP: Salient features </vt:lpstr>
      <vt:lpstr>Use of Social Media (SM) during Kerala Floods</vt:lpstr>
      <vt:lpstr>Disaster Management: Best Practices</vt:lpstr>
      <vt:lpstr>DM Initiatives in India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Management: Basics</dc:title>
  <dc:creator/>
  <cp:lastModifiedBy>user</cp:lastModifiedBy>
  <cp:revision>90</cp:revision>
  <dcterms:created xsi:type="dcterms:W3CDTF">2006-08-16T00:00:00Z</dcterms:created>
  <dcterms:modified xsi:type="dcterms:W3CDTF">2019-04-30T02:40:29Z</dcterms:modified>
</cp:coreProperties>
</file>